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D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66"/>
    <p:restoredTop sz="93300"/>
  </p:normalViewPr>
  <p:slideViewPr>
    <p:cSldViewPr snapToGrid="0" snapToObjects="1">
      <p:cViewPr>
        <p:scale>
          <a:sx n="84" d="100"/>
          <a:sy n="84" d="100"/>
        </p:scale>
        <p:origin x="-96" y="-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C977-8433-4E48-91AC-7B9DC506E192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F4F-BF48-5F4D-9D36-AAB1358D564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0339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C977-8433-4E48-91AC-7B9DC506E192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F4F-BF48-5F4D-9D36-AAB1358D564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2370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C977-8433-4E48-91AC-7B9DC506E192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F4F-BF48-5F4D-9D36-AAB1358D564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371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C977-8433-4E48-91AC-7B9DC506E192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F4F-BF48-5F4D-9D36-AAB1358D564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5447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C977-8433-4E48-91AC-7B9DC506E192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F4F-BF48-5F4D-9D36-AAB1358D564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0978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C977-8433-4E48-91AC-7B9DC506E192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F4F-BF48-5F4D-9D36-AAB1358D564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000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C977-8433-4E48-91AC-7B9DC506E192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F4F-BF48-5F4D-9D36-AAB1358D564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9732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C977-8433-4E48-91AC-7B9DC506E192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F4F-BF48-5F4D-9D36-AAB1358D564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3957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C977-8433-4E48-91AC-7B9DC506E192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F4F-BF48-5F4D-9D36-AAB1358D564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6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C977-8433-4E48-91AC-7B9DC506E192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F4F-BF48-5F4D-9D36-AAB1358D564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43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5C977-8433-4E48-91AC-7B9DC506E192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FAF4F-BF48-5F4D-9D36-AAB1358D564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1115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E5C977-8433-4E48-91AC-7B9DC506E192}" type="datetimeFigureOut">
              <a:rPr lang="fr-FR" smtClean="0"/>
              <a:t>25/02/2020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FAF4F-BF48-5F4D-9D36-AAB1358D564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7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hyperlink" Target="https://erraphis.univ-tlse2.fr/" TargetMode="External"/><Relationship Id="rId12" Type="http://schemas.openxmlformats.org/officeDocument/2006/relationships/hyperlink" Target="https://durkheim.u-bordeaux.fr/" TargetMode="External"/><Relationship Id="rId13" Type="http://schemas.openxmlformats.org/officeDocument/2006/relationships/hyperlink" Target="https://cerfaps.u-bordeaux.fr/Equipe/Membres" TargetMode="External"/><Relationship Id="rId14" Type="http://schemas.openxmlformats.org/officeDocument/2006/relationships/hyperlink" Target="http://ethos.ucad.sn/index.php?option=com_content&amp;view=article&amp;id=11&amp;Itemid=26" TargetMode="External"/><Relationship Id="rId15" Type="http://schemas.openxmlformats.org/officeDocument/2006/relationships/hyperlink" Target="https://movida.hypotheses.org/" TargetMode="External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hyperlink" Target="https://lps-dt.univ-tlse2.fr/accueil/navigation/psychologie-du-developpement-de-la-personne-cultures-et-lien-social/psychologie-du-developpement-de-la-personne-cultures-et-lien-social-201079.kjsp?RH=ACCUEIL_PDPS" TargetMode="External"/><Relationship Id="rId4" Type="http://schemas.openxmlformats.org/officeDocument/2006/relationships/hyperlink" Target="https://efts.univ-tlse2.fr/" TargetMode="External"/><Relationship Id="rId5" Type="http://schemas.openxmlformats.org/officeDocument/2006/relationships/hyperlink" Target="https://labpsy.u-bordeaux.fr/" TargetMode="External"/><Relationship Id="rId6" Type="http://schemas.openxmlformats.org/officeDocument/2006/relationships/hyperlink" Target="http://cren.univ-nantes.fr/" TargetMode="External"/><Relationship Id="rId7" Type="http://schemas.openxmlformats.org/officeDocument/2006/relationships/hyperlink" Target="https://qualitepetiteenfance.uqam.ca/" TargetMode="External"/><Relationship Id="rId8" Type="http://schemas.openxmlformats.org/officeDocument/2006/relationships/hyperlink" Target="https://disecuqo.com/" TargetMode="External"/><Relationship Id="rId9" Type="http://schemas.openxmlformats.org/officeDocument/2006/relationships/hyperlink" Target="http://www.univ-orleans.fr/fr/inspe/recherche/equipe-de-recherche-contextes-et-acteurs-de-leducation-ea7493" TargetMode="External"/><Relationship Id="rId10" Type="http://schemas.openxmlformats.org/officeDocument/2006/relationships/hyperlink" Target="https://framespa.univ-tlse2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4598126" y="2598136"/>
            <a:ext cx="2967331" cy="1267098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3827" y="2670616"/>
            <a:ext cx="2261045" cy="1083638"/>
          </a:xfrm>
          <a:prstGeom prst="rect">
            <a:avLst/>
          </a:prstGeom>
        </p:spPr>
      </p:pic>
      <p:sp>
        <p:nvSpPr>
          <p:cNvPr id="7" name="Rectangle à coins arrondis 6"/>
          <p:cNvSpPr/>
          <p:nvPr/>
        </p:nvSpPr>
        <p:spPr>
          <a:xfrm>
            <a:off x="169813" y="143691"/>
            <a:ext cx="4734014" cy="2233456"/>
          </a:xfrm>
          <a:prstGeom prst="roundRect">
            <a:avLst/>
          </a:prstGeom>
          <a:solidFill>
            <a:srgbClr val="5B9D7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endParaRPr lang="fr-FR" sz="1600" b="1" dirty="0" smtClean="0"/>
          </a:p>
          <a:p>
            <a:pPr algn="ctr">
              <a:spcAft>
                <a:spcPts val="400"/>
              </a:spcAft>
            </a:pPr>
            <a:r>
              <a:rPr lang="fr-FR" sz="1600" b="1" dirty="0" smtClean="0">
                <a:solidFill>
                  <a:schemeClr val="tx1"/>
                </a:solidFill>
              </a:rPr>
              <a:t>3 Laboratoires fondateurs :</a:t>
            </a:r>
          </a:p>
          <a:p>
            <a:pPr algn="ctr">
              <a:spcAft>
                <a:spcPts val="400"/>
              </a:spcAft>
            </a:pPr>
            <a:r>
              <a:rPr lang="fr-FR" sz="1600" dirty="0" smtClean="0"/>
              <a:t>- </a:t>
            </a:r>
            <a:r>
              <a:rPr lang="fr-FR" sz="1600" b="1" dirty="0" smtClean="0"/>
              <a:t>Laboratoire de Psychologie de la Socialisation </a:t>
            </a:r>
            <a:r>
              <a:rPr lang="fr-FR" sz="1600" dirty="0" smtClean="0"/>
              <a:t>(</a:t>
            </a:r>
            <a:r>
              <a:rPr lang="fr-FR" sz="1600" dirty="0" smtClean="0">
                <a:hlinkClick r:id="rId3"/>
              </a:rPr>
              <a:t>LPS-DT</a:t>
            </a:r>
            <a:r>
              <a:rPr lang="fr-FR" sz="1600" dirty="0" smtClean="0"/>
              <a:t> </a:t>
            </a:r>
            <a:r>
              <a:rPr lang="mr-IN" sz="1600" dirty="0" smtClean="0"/>
              <a:t>–</a:t>
            </a:r>
            <a:r>
              <a:rPr lang="fr-FR" sz="1600" dirty="0" smtClean="0"/>
              <a:t> EA 1697) </a:t>
            </a:r>
            <a:r>
              <a:rPr lang="mr-IN" sz="1600" dirty="0" smtClean="0"/>
              <a:t>–</a:t>
            </a:r>
            <a:r>
              <a:rPr lang="fr-FR" sz="1600" dirty="0" smtClean="0"/>
              <a:t> Toulouse</a:t>
            </a:r>
          </a:p>
          <a:p>
            <a:pPr marL="285750" indent="-285750" algn="ctr">
              <a:buFontTx/>
              <a:buChar char="-"/>
            </a:pPr>
            <a:r>
              <a:rPr lang="fr-FR" sz="1600" b="1" dirty="0" smtClean="0"/>
              <a:t>Education, Formation, Travail, Savoirs </a:t>
            </a:r>
          </a:p>
          <a:p>
            <a:pPr algn="ctr">
              <a:spcAft>
                <a:spcPts val="400"/>
              </a:spcAft>
            </a:pPr>
            <a:r>
              <a:rPr lang="fr-FR" sz="1600" dirty="0" smtClean="0"/>
              <a:t>(UMR </a:t>
            </a:r>
            <a:r>
              <a:rPr lang="mr-IN" sz="1600" dirty="0" smtClean="0"/>
              <a:t>–</a:t>
            </a:r>
            <a:r>
              <a:rPr lang="fr-FR" sz="1600" dirty="0" smtClean="0"/>
              <a:t> </a:t>
            </a:r>
            <a:r>
              <a:rPr lang="fr-FR" sz="1600" dirty="0" smtClean="0">
                <a:hlinkClick r:id="rId4"/>
              </a:rPr>
              <a:t>EFTS</a:t>
            </a:r>
            <a:r>
              <a:rPr lang="fr-FR" sz="1600" dirty="0" smtClean="0"/>
              <a:t>) - Toulouse </a:t>
            </a:r>
          </a:p>
          <a:p>
            <a:pPr marL="285750" indent="-285750" algn="ctr">
              <a:buFontTx/>
              <a:buChar char="-"/>
            </a:pPr>
            <a:r>
              <a:rPr lang="fr-FR" sz="1600" b="1" dirty="0" smtClean="0"/>
              <a:t>Laboratoire de Psychologie </a:t>
            </a:r>
          </a:p>
          <a:p>
            <a:pPr algn="ctr"/>
            <a:r>
              <a:rPr lang="fr-FR" sz="1600" dirty="0" smtClean="0"/>
              <a:t>(</a:t>
            </a:r>
            <a:r>
              <a:rPr lang="fr-FR" sz="1600" dirty="0" smtClean="0">
                <a:hlinkClick r:id="rId5"/>
              </a:rPr>
              <a:t>LabPsy</a:t>
            </a:r>
            <a:r>
              <a:rPr lang="fr-FR" sz="1600" dirty="0" smtClean="0"/>
              <a:t> </a:t>
            </a:r>
            <a:r>
              <a:rPr lang="mr-IN" sz="1600" dirty="0" smtClean="0"/>
              <a:t>–</a:t>
            </a:r>
            <a:r>
              <a:rPr lang="fr-FR" sz="1600" dirty="0" smtClean="0"/>
              <a:t> EA 4139) - Bordeaux</a:t>
            </a:r>
          </a:p>
          <a:p>
            <a:pPr algn="ctr"/>
            <a:endParaRPr lang="fr-FR" dirty="0"/>
          </a:p>
        </p:txBody>
      </p:sp>
      <p:sp>
        <p:nvSpPr>
          <p:cNvPr id="8" name="Rectangle à coins arrondis 7"/>
          <p:cNvSpPr/>
          <p:nvPr/>
        </p:nvSpPr>
        <p:spPr>
          <a:xfrm>
            <a:off x="5165776" y="104500"/>
            <a:ext cx="6812867" cy="2272647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>
                <a:solidFill>
                  <a:schemeClr val="tx1"/>
                </a:solidFill>
              </a:rPr>
              <a:t>4</a:t>
            </a:r>
            <a:r>
              <a:rPr lang="fr-FR" sz="1600" b="1" dirty="0" smtClean="0">
                <a:solidFill>
                  <a:schemeClr val="tx1"/>
                </a:solidFill>
              </a:rPr>
              <a:t> Laboratoires de Psychologie et Sciences de l’éducation :</a:t>
            </a:r>
          </a:p>
          <a:p>
            <a:pPr algn="ctr"/>
            <a:endParaRPr lang="fr-FR" sz="400" dirty="0"/>
          </a:p>
          <a:p>
            <a:pPr marL="285750" indent="-285750" algn="ctr">
              <a:buFontTx/>
              <a:buChar char="-"/>
            </a:pPr>
            <a:r>
              <a:rPr lang="fr-FR" sz="1600" b="1" dirty="0" smtClean="0"/>
              <a:t>Centre de Recherche en Education de Nantes </a:t>
            </a:r>
            <a:r>
              <a:rPr lang="fr-FR" sz="1600" dirty="0" smtClean="0"/>
              <a:t>(</a:t>
            </a:r>
            <a:r>
              <a:rPr lang="fr-FR" sz="1600" dirty="0" smtClean="0">
                <a:hlinkClick r:id="rId6"/>
              </a:rPr>
              <a:t>CREN</a:t>
            </a:r>
            <a:r>
              <a:rPr lang="fr-FR" sz="1600" dirty="0" smtClean="0"/>
              <a:t> </a:t>
            </a:r>
            <a:r>
              <a:rPr lang="mr-IN" sz="1600" dirty="0" smtClean="0"/>
              <a:t>–</a:t>
            </a:r>
            <a:r>
              <a:rPr lang="fr-FR" sz="1600" dirty="0" smtClean="0"/>
              <a:t> EA 2661) - Nantes</a:t>
            </a:r>
          </a:p>
          <a:p>
            <a:pPr marL="285750" indent="-285750" algn="ctr">
              <a:buFontTx/>
              <a:buChar char="-"/>
            </a:pPr>
            <a:r>
              <a:rPr lang="fr-FR" sz="1600" b="1" dirty="0" smtClean="0"/>
              <a:t>Equipe de recherche Qualité des contextes éducatifs de la petite enfance</a:t>
            </a:r>
            <a:r>
              <a:rPr lang="fr-FR" sz="1600" dirty="0" smtClean="0"/>
              <a:t> ( </a:t>
            </a:r>
            <a:r>
              <a:rPr lang="fr-FR" sz="1600" dirty="0" smtClean="0">
                <a:hlinkClick r:id="rId7"/>
              </a:rPr>
              <a:t>CREPI</a:t>
            </a:r>
            <a:r>
              <a:rPr lang="fr-FR" sz="1600" dirty="0" smtClean="0"/>
              <a:t> -  UQO) </a:t>
            </a:r>
            <a:r>
              <a:rPr lang="mr-IN" sz="1600" dirty="0" smtClean="0"/>
              <a:t>–</a:t>
            </a:r>
            <a:r>
              <a:rPr lang="fr-FR" sz="1600" dirty="0" smtClean="0"/>
              <a:t> Québec</a:t>
            </a:r>
          </a:p>
          <a:p>
            <a:pPr marL="285750" indent="-285750" algn="ctr">
              <a:buFontTx/>
              <a:buChar char="-"/>
            </a:pPr>
            <a:r>
              <a:rPr lang="fr-FR" sz="1600" b="1" dirty="0" smtClean="0"/>
              <a:t>Equipe de recherche sur la Diversité Scolaire et l’Education Citoyenne </a:t>
            </a:r>
            <a:r>
              <a:rPr lang="fr-FR" sz="1600" dirty="0" smtClean="0"/>
              <a:t>(</a:t>
            </a:r>
            <a:r>
              <a:rPr lang="fr-FR" sz="1600" dirty="0" smtClean="0">
                <a:hlinkClick r:id="rId8"/>
              </a:rPr>
              <a:t>DISEC</a:t>
            </a:r>
            <a:r>
              <a:rPr lang="fr-FR" sz="1600" dirty="0" smtClean="0"/>
              <a:t> </a:t>
            </a:r>
            <a:r>
              <a:rPr lang="mr-IN" sz="1600" dirty="0" smtClean="0"/>
              <a:t>–</a:t>
            </a:r>
            <a:r>
              <a:rPr lang="fr-FR" sz="1600" dirty="0" smtClean="0"/>
              <a:t> UQO) </a:t>
            </a:r>
            <a:r>
              <a:rPr lang="mr-IN" sz="1600" dirty="0" smtClean="0"/>
              <a:t>–</a:t>
            </a:r>
            <a:r>
              <a:rPr lang="fr-FR" sz="1600" dirty="0" smtClean="0"/>
              <a:t> Québec</a:t>
            </a:r>
          </a:p>
          <a:p>
            <a:pPr marL="285750" indent="-285750" algn="ctr">
              <a:buFontTx/>
              <a:buChar char="-"/>
            </a:pPr>
            <a:r>
              <a:rPr lang="fr-FR" sz="1600" b="1" dirty="0" smtClean="0"/>
              <a:t>Equipe de recherche Contextes et Acteurs de l’Education </a:t>
            </a:r>
          </a:p>
          <a:p>
            <a:pPr algn="ctr"/>
            <a:r>
              <a:rPr lang="fr-FR" sz="1600" dirty="0" smtClean="0"/>
              <a:t>(</a:t>
            </a:r>
            <a:r>
              <a:rPr lang="fr-FR" sz="1600" dirty="0" smtClean="0">
                <a:hlinkClick r:id="rId9"/>
              </a:rPr>
              <a:t>ERCAE</a:t>
            </a:r>
            <a:r>
              <a:rPr lang="fr-FR" sz="1600" dirty="0" smtClean="0"/>
              <a:t> </a:t>
            </a:r>
            <a:r>
              <a:rPr lang="mr-IN" sz="1600" dirty="0" smtClean="0"/>
              <a:t>–</a:t>
            </a:r>
            <a:r>
              <a:rPr lang="fr-FR" sz="1600" dirty="0" smtClean="0"/>
              <a:t> EA 7493) </a:t>
            </a:r>
            <a:r>
              <a:rPr lang="mr-IN" sz="1600" dirty="0" smtClean="0"/>
              <a:t>–</a:t>
            </a:r>
            <a:r>
              <a:rPr lang="fr-FR" sz="1600" dirty="0" smtClean="0"/>
              <a:t> </a:t>
            </a:r>
            <a:r>
              <a:rPr lang="fr-FR" sz="1600" smtClean="0"/>
              <a:t>Université d’Orléans</a:t>
            </a:r>
            <a:endParaRPr lang="fr-FR" sz="1600" dirty="0"/>
          </a:p>
        </p:txBody>
      </p:sp>
      <p:sp>
        <p:nvSpPr>
          <p:cNvPr id="9" name="Rectangle à coins arrondis 8"/>
          <p:cNvSpPr/>
          <p:nvPr/>
        </p:nvSpPr>
        <p:spPr>
          <a:xfrm>
            <a:off x="169812" y="5231040"/>
            <a:ext cx="5789027" cy="1458518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fr-FR" sz="1600" b="1" dirty="0" smtClean="0">
                <a:solidFill>
                  <a:schemeClr val="tx1"/>
                </a:solidFill>
              </a:rPr>
              <a:t>1 Laboratoire d’Histoire Moderne : </a:t>
            </a:r>
          </a:p>
          <a:p>
            <a:pPr algn="ctr"/>
            <a:r>
              <a:rPr lang="fr-FR" sz="1600" b="1" dirty="0" smtClean="0"/>
              <a:t>France, Amériques, Espagne: Sociétés, Pouvoirs, Acteurs </a:t>
            </a:r>
          </a:p>
          <a:p>
            <a:pPr algn="ctr"/>
            <a:r>
              <a:rPr lang="fr-FR" sz="1600" dirty="0" smtClean="0"/>
              <a:t>(</a:t>
            </a:r>
            <a:r>
              <a:rPr lang="fr-FR" sz="1600" dirty="0" smtClean="0">
                <a:hlinkClick r:id="rId10"/>
              </a:rPr>
              <a:t>FRAMESPA</a:t>
            </a:r>
            <a:r>
              <a:rPr lang="fr-FR" sz="1600" dirty="0" smtClean="0"/>
              <a:t> </a:t>
            </a:r>
            <a:r>
              <a:rPr lang="mr-IN" sz="1600" dirty="0" smtClean="0"/>
              <a:t>–</a:t>
            </a:r>
            <a:r>
              <a:rPr lang="fr-FR" sz="1600" dirty="0" smtClean="0"/>
              <a:t> UMR 5136) - Toulouse</a:t>
            </a:r>
            <a:endParaRPr lang="fr-FR" sz="1600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6217921" y="5231040"/>
            <a:ext cx="5760724" cy="1458518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fr-FR" sz="1600" b="1" dirty="0" smtClean="0">
                <a:solidFill>
                  <a:schemeClr val="tx1"/>
                </a:solidFill>
              </a:rPr>
              <a:t>1 Laboratoire de Philosophie : </a:t>
            </a:r>
          </a:p>
          <a:p>
            <a:pPr algn="ctr"/>
            <a:r>
              <a:rPr lang="fr-FR" sz="1600" b="1" dirty="0" smtClean="0"/>
              <a:t>Equipe de Recherche sur les Rationalités Philosophiques et les Savoirs </a:t>
            </a:r>
          </a:p>
          <a:p>
            <a:pPr algn="ctr"/>
            <a:r>
              <a:rPr lang="fr-FR" sz="1600" dirty="0" smtClean="0"/>
              <a:t>(</a:t>
            </a:r>
            <a:r>
              <a:rPr lang="fr-FR" sz="1600" dirty="0" smtClean="0">
                <a:hlinkClick r:id="rId11"/>
              </a:rPr>
              <a:t>ERRaPhiS</a:t>
            </a:r>
            <a:r>
              <a:rPr lang="fr-FR" sz="1600" dirty="0" smtClean="0"/>
              <a:t> </a:t>
            </a:r>
            <a:r>
              <a:rPr lang="mr-IN" sz="1600" dirty="0" smtClean="0"/>
              <a:t>–</a:t>
            </a:r>
            <a:r>
              <a:rPr lang="fr-FR" sz="1600" dirty="0" smtClean="0"/>
              <a:t> EA 3051) - Toulouse</a:t>
            </a:r>
            <a:endParaRPr lang="fr-FR" sz="1600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169813" y="2566560"/>
            <a:ext cx="4262052" cy="2462639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fr-FR" sz="1600" b="1" dirty="0" smtClean="0">
                <a:solidFill>
                  <a:schemeClr val="tx1"/>
                </a:solidFill>
              </a:rPr>
              <a:t>2 Laboratoires de Sciences Politiques et de Droits : </a:t>
            </a:r>
          </a:p>
          <a:p>
            <a:pPr marL="171450" indent="-171450" algn="ctr">
              <a:buFontTx/>
              <a:buChar char="-"/>
            </a:pPr>
            <a:r>
              <a:rPr lang="fr-FR" sz="1600" b="1" dirty="0" smtClean="0"/>
              <a:t>Centre Emile Durkheim </a:t>
            </a:r>
          </a:p>
          <a:p>
            <a:pPr algn="ctr"/>
            <a:r>
              <a:rPr lang="fr-FR" sz="1600" dirty="0" smtClean="0"/>
              <a:t>(</a:t>
            </a:r>
            <a:r>
              <a:rPr lang="fr-FR" sz="1600" dirty="0" smtClean="0">
                <a:hlinkClick r:id="rId12"/>
              </a:rPr>
              <a:t>CED</a:t>
            </a:r>
            <a:r>
              <a:rPr lang="fr-FR" sz="1600" dirty="0" smtClean="0"/>
              <a:t> </a:t>
            </a:r>
            <a:r>
              <a:rPr lang="mr-IN" sz="1600" dirty="0" smtClean="0"/>
              <a:t>–</a:t>
            </a:r>
            <a:r>
              <a:rPr lang="fr-FR" sz="1600" dirty="0" smtClean="0"/>
              <a:t> UMR5116) - Bordeaux</a:t>
            </a:r>
          </a:p>
          <a:p>
            <a:pPr marL="171450" indent="-171450" algn="ctr">
              <a:buFontTx/>
              <a:buChar char="-"/>
            </a:pPr>
            <a:r>
              <a:rPr lang="fr-FR" sz="1600" b="1" dirty="0" smtClean="0"/>
              <a:t>Centre</a:t>
            </a:r>
            <a:r>
              <a:rPr lang="fr-FR" sz="1600" b="1" baseline="0" dirty="0" smtClean="0"/>
              <a:t> Européen d’études et de </a:t>
            </a:r>
            <a:r>
              <a:rPr lang="fr-FR" sz="1600" b="1" dirty="0"/>
              <a:t>R</a:t>
            </a:r>
            <a:r>
              <a:rPr lang="fr-FR" sz="1600" b="1" baseline="0" dirty="0" smtClean="0"/>
              <a:t>echerches en droit des Familles,</a:t>
            </a:r>
            <a:r>
              <a:rPr lang="fr-FR" sz="1600" b="1" dirty="0" smtClean="0"/>
              <a:t> des Assurances,</a:t>
            </a:r>
            <a:r>
              <a:rPr lang="fr-FR" sz="1600" b="1" baseline="0" dirty="0" smtClean="0"/>
              <a:t> des </a:t>
            </a:r>
            <a:r>
              <a:rPr lang="fr-FR" sz="1600" b="1" dirty="0" smtClean="0"/>
              <a:t>P</a:t>
            </a:r>
            <a:r>
              <a:rPr lang="fr-FR" sz="1600" b="1" baseline="0" dirty="0" smtClean="0"/>
              <a:t>erson</a:t>
            </a:r>
            <a:r>
              <a:rPr lang="fr-FR" sz="1600" baseline="0" dirty="0" smtClean="0"/>
              <a:t>n</a:t>
            </a:r>
            <a:r>
              <a:rPr lang="fr-FR" sz="1600" b="1" baseline="0" dirty="0" smtClean="0"/>
              <a:t>es</a:t>
            </a:r>
            <a:r>
              <a:rPr lang="fr-FR" sz="1600" b="1" dirty="0" smtClean="0"/>
              <a:t> et de la Santé</a:t>
            </a:r>
            <a:r>
              <a:rPr lang="fr-FR" sz="1600" dirty="0" smtClean="0"/>
              <a:t> </a:t>
            </a:r>
          </a:p>
          <a:p>
            <a:pPr algn="ctr"/>
            <a:r>
              <a:rPr lang="fr-FR" sz="1600" dirty="0" smtClean="0"/>
              <a:t>(</a:t>
            </a:r>
            <a:r>
              <a:rPr lang="fr-FR" sz="1600" dirty="0" smtClean="0">
                <a:hlinkClick r:id="rId13"/>
              </a:rPr>
              <a:t>CERFAPS</a:t>
            </a:r>
            <a:r>
              <a:rPr lang="fr-FR" sz="1600" dirty="0" smtClean="0"/>
              <a:t> </a:t>
            </a:r>
            <a:r>
              <a:rPr lang="mr-IN" sz="1600" dirty="0" smtClean="0"/>
              <a:t>–</a:t>
            </a:r>
            <a:r>
              <a:rPr lang="fr-FR" sz="1600" dirty="0" smtClean="0"/>
              <a:t> EA 4600) - Bordeaux</a:t>
            </a:r>
            <a:endParaRPr lang="fr-FR" sz="1600" baseline="0" dirty="0" smtClean="0"/>
          </a:p>
        </p:txBody>
      </p:sp>
      <p:sp>
        <p:nvSpPr>
          <p:cNvPr id="12" name="Rectangle à coins arrondis 11"/>
          <p:cNvSpPr/>
          <p:nvPr/>
        </p:nvSpPr>
        <p:spPr>
          <a:xfrm>
            <a:off x="4598126" y="4086036"/>
            <a:ext cx="2967331" cy="943164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b="1" dirty="0" smtClean="0">
                <a:solidFill>
                  <a:schemeClr val="tx1"/>
                </a:solidFill>
              </a:rPr>
              <a:t>Des acteurs de terrains et professionnels de l’éducation:</a:t>
            </a:r>
          </a:p>
          <a:p>
            <a:pPr algn="ctr"/>
            <a:r>
              <a:rPr lang="fr-FR" sz="1600" dirty="0" smtClean="0"/>
              <a:t>Enseignants, élus, bénévoles associatifs</a:t>
            </a:r>
            <a:endParaRPr lang="fr-FR" sz="1600" dirty="0"/>
          </a:p>
        </p:txBody>
      </p:sp>
      <p:sp>
        <p:nvSpPr>
          <p:cNvPr id="13" name="Rectangle à coins arrondis 12"/>
          <p:cNvSpPr/>
          <p:nvPr/>
        </p:nvSpPr>
        <p:spPr>
          <a:xfrm>
            <a:off x="7726092" y="2566560"/>
            <a:ext cx="4252550" cy="2462639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00"/>
              </a:spcAft>
            </a:pPr>
            <a:r>
              <a:rPr lang="fr-FR" sz="1600" b="1" dirty="0" smtClean="0">
                <a:solidFill>
                  <a:schemeClr val="tx1"/>
                </a:solidFill>
              </a:rPr>
              <a:t>2 Laboratoires de Sociologie : </a:t>
            </a:r>
          </a:p>
          <a:p>
            <a:pPr marL="171450" indent="-171450" algn="ctr">
              <a:buFontTx/>
              <a:buChar char="-"/>
            </a:pPr>
            <a:r>
              <a:rPr lang="fr-FR" sz="1600" b="1" dirty="0" smtClean="0"/>
              <a:t>Laboratoire de Sociologie, Anthropologie et Psychologie Sociale</a:t>
            </a:r>
            <a:r>
              <a:rPr lang="fr-FR" sz="1600" dirty="0" smtClean="0"/>
              <a:t> </a:t>
            </a:r>
          </a:p>
          <a:p>
            <a:pPr algn="ctr"/>
            <a:r>
              <a:rPr lang="fr-FR" sz="1600" dirty="0" smtClean="0"/>
              <a:t>(</a:t>
            </a:r>
            <a:r>
              <a:rPr lang="fr-FR" sz="1600" dirty="0" smtClean="0">
                <a:hlinkClick r:id="rId14"/>
              </a:rPr>
              <a:t>LASAP</a:t>
            </a:r>
            <a:r>
              <a:rPr lang="fr-FR" sz="1600" dirty="0" smtClean="0"/>
              <a:t> </a:t>
            </a:r>
            <a:r>
              <a:rPr lang="mr-IN" sz="1600" dirty="0" smtClean="0"/>
              <a:t>–</a:t>
            </a:r>
            <a:r>
              <a:rPr lang="fr-FR" sz="1600" dirty="0" smtClean="0"/>
              <a:t> UCAD) </a:t>
            </a:r>
            <a:r>
              <a:rPr lang="mr-IN" sz="1600" dirty="0" smtClean="0"/>
              <a:t>–</a:t>
            </a:r>
            <a:r>
              <a:rPr lang="fr-FR" sz="1600" dirty="0" smtClean="0"/>
              <a:t> Dakar</a:t>
            </a:r>
          </a:p>
          <a:p>
            <a:pPr marL="171450" indent="-171450" algn="ctr">
              <a:buFontTx/>
              <a:buChar char="-"/>
            </a:pPr>
            <a:r>
              <a:rPr lang="fr-FR" sz="1600" b="1" dirty="0" smtClean="0"/>
              <a:t>Le laboratoire mixte international de recherche Mobilités, Voyages, Innovations et Dynamiques dans les Afriques Méditerranéenne et Subsahariennes </a:t>
            </a:r>
          </a:p>
          <a:p>
            <a:pPr algn="ctr"/>
            <a:r>
              <a:rPr lang="fr-FR" sz="1600" dirty="0" smtClean="0"/>
              <a:t>(</a:t>
            </a:r>
            <a:r>
              <a:rPr lang="fr-FR" sz="1600" dirty="0" smtClean="0">
                <a:hlinkClick r:id="rId15"/>
              </a:rPr>
              <a:t>MOVIDA</a:t>
            </a:r>
            <a:r>
              <a:rPr lang="fr-FR" sz="1600" dirty="0" smtClean="0"/>
              <a:t> </a:t>
            </a:r>
            <a:r>
              <a:rPr lang="mr-IN" sz="1600" dirty="0" smtClean="0"/>
              <a:t>–</a:t>
            </a:r>
            <a:r>
              <a:rPr lang="fr-FR" sz="1600" dirty="0" smtClean="0"/>
              <a:t> UGB) </a:t>
            </a:r>
            <a:r>
              <a:rPr lang="mr-IN" sz="1600" dirty="0" smtClean="0"/>
              <a:t>–</a:t>
            </a:r>
            <a:r>
              <a:rPr lang="fr-FR" sz="1600" dirty="0" smtClean="0"/>
              <a:t> St Louis du Sénégal</a:t>
            </a:r>
            <a:endParaRPr lang="fr-FR" sz="160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043238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278</Words>
  <Application>Microsoft Macintosh PowerPoint</Application>
  <PresentationFormat>Grand écran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Mangal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 de Microsoft Office</dc:creator>
  <cp:lastModifiedBy>Utilisateur de Microsoft Office</cp:lastModifiedBy>
  <cp:revision>15</cp:revision>
  <cp:lastPrinted>2019-09-27T09:59:40Z</cp:lastPrinted>
  <dcterms:created xsi:type="dcterms:W3CDTF">2019-09-27T08:18:06Z</dcterms:created>
  <dcterms:modified xsi:type="dcterms:W3CDTF">2020-02-25T12:52:43Z</dcterms:modified>
</cp:coreProperties>
</file>